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92" r:id="rId2"/>
    <p:sldId id="417" r:id="rId3"/>
    <p:sldId id="395" r:id="rId4"/>
    <p:sldId id="402" r:id="rId5"/>
    <p:sldId id="409" r:id="rId6"/>
    <p:sldId id="410" r:id="rId7"/>
    <p:sldId id="420" r:id="rId8"/>
    <p:sldId id="421" r:id="rId9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56101-967E-484C-B475-15FF3D096CBE}" type="datetimeFigureOut">
              <a:rPr lang="cs-CZ" smtClean="0"/>
              <a:pPr/>
              <a:t>7.6.2017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35A82-B192-4FDA-94EA-B21A82F7489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3457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35A82-B192-4FDA-94EA-B21A82F74897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4795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D07A650-83AE-4B1C-80A0-427DCAC3E549}" type="slidenum">
              <a:rPr lang="en-GB" altLang="en-US"/>
              <a:pPr eaLnBrk="1" hangingPunct="1"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450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3AAE45-D961-4972-9D6B-103F754BB368}" type="slidenum">
              <a:rPr lang="en-GB" altLang="en-US"/>
              <a:pPr eaLnBrk="1" hangingPunct="1"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88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E07D9D-2124-48A7-BC2F-B0379D1D2364}" type="slidenum">
              <a:rPr lang="en-GB" altLang="en-US"/>
              <a:pPr eaLnBrk="1" hangingPunct="1">
                <a:spcBef>
                  <a:spcPct val="0"/>
                </a:spcBef>
              </a:pPr>
              <a:t>4</a:t>
            </a:fld>
            <a:endParaRPr lang="en-GB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413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C57D7A-4E0F-4586-BF1F-68CCB132FDC6}" type="slidenum">
              <a:rPr lang="en-GB" altLang="en-US"/>
              <a:pPr eaLnBrk="1" hangingPunct="1"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247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B201AB4-BC65-48CA-8401-A97002E4C795}" type="slidenum">
              <a:rPr lang="en-GB" altLang="en-US"/>
              <a:pPr eaLnBrk="1" hangingPunct="1">
                <a:spcBef>
                  <a:spcPct val="0"/>
                </a:spcBef>
              </a:pPr>
              <a:t>6</a:t>
            </a:fld>
            <a:endParaRPr lang="en-GB" alt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571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0000" y="2718000"/>
            <a:ext cx="7596416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0000" y="5475600"/>
            <a:ext cx="7596416" cy="68970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66" y="421740"/>
            <a:ext cx="4331765" cy="1350000"/>
          </a:xfrm>
          <a:prstGeom prst="rect">
            <a:avLst/>
          </a:prstGeom>
        </p:spPr>
      </p:pic>
      <p:sp>
        <p:nvSpPr>
          <p:cNvPr id="8" name="Obdélník 7"/>
          <p:cNvSpPr/>
          <p:nvPr userDrawn="1"/>
        </p:nvSpPr>
        <p:spPr>
          <a:xfrm>
            <a:off x="-1" y="6699600"/>
            <a:ext cx="2052741" cy="15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2052741" y="6699600"/>
            <a:ext cx="7091259" cy="158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9150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0000" y="2718000"/>
            <a:ext cx="7596416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66" y="421740"/>
            <a:ext cx="4331765" cy="1350000"/>
          </a:xfrm>
          <a:prstGeom prst="rect">
            <a:avLst/>
          </a:prstGeom>
        </p:spPr>
      </p:pic>
      <p:sp>
        <p:nvSpPr>
          <p:cNvPr id="8" name="Obdélník 7"/>
          <p:cNvSpPr/>
          <p:nvPr userDrawn="1"/>
        </p:nvSpPr>
        <p:spPr>
          <a:xfrm>
            <a:off x="-1" y="6699600"/>
            <a:ext cx="2052741" cy="15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2052741" y="6699600"/>
            <a:ext cx="7091259" cy="158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0162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1"/>
            </a:lvl1pPr>
            <a:lvl2pPr marL="266700" indent="-266700">
              <a:defRPr sz="2000"/>
            </a:lvl2pPr>
            <a:lvl3pPr marL="541338" indent="-274638">
              <a:defRPr/>
            </a:lvl3pPr>
            <a:lvl4pPr marL="809625" indent="-268288">
              <a:defRPr/>
            </a:lvl4pPr>
            <a:lvl5pPr marL="1076325" indent="-266700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18.12.2011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Title, Arial bold, 12 pt. blue, insert via "Header and Footer"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1373-DAB2-4462-A19C-7BF30001B28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0580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600"/>
            </a:lvl2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18.12.2011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Title, Arial bold, 12 pt. blue, insert via "Header and Footer"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1373-DAB2-4462-A19C-7BF30001B28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372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6000" y="356566"/>
            <a:ext cx="7200000" cy="828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76000" y="1600200"/>
            <a:ext cx="3528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8000" y="1600200"/>
            <a:ext cx="3528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18.12.2011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Title, Arial bold, 12 pt. blue, insert via "Header and Footer"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1373-DAB2-4462-A19C-7BF30001B28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1285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18.12.2011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Title, Arial bold, 12 pt. blue, insert via "Header and Footer"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1373-DAB2-4462-A19C-7BF30001B28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4574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18.12.2011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Title, Arial bold, 12 pt. blue, insert via "Header and Footer"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1373-DAB2-4462-A19C-7BF30001B28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914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450" y="438151"/>
            <a:ext cx="7836877" cy="720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83273" y="1125538"/>
            <a:ext cx="3786554" cy="518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505" y="1125538"/>
            <a:ext cx="3788019" cy="518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Page </a:t>
            </a:r>
            <a:fld id="{47AADBED-99BA-481A-9323-44AF96AF5C4B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935801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476000" y="279192"/>
            <a:ext cx="7200000" cy="92626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476000" y="1602000"/>
            <a:ext cx="72000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596336" y="6304430"/>
            <a:ext cx="1079664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18.12.2011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476000" y="6304430"/>
            <a:ext cx="6120336" cy="36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Title, Arial bold, 12 pt. blue, insert via "Header and Footer"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0" y="6304430"/>
            <a:ext cx="1116669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24A1373-DAB2-4462-A19C-7BF30001B28B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799200" cy="79920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0" y="6699600"/>
            <a:ext cx="1116669" cy="15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116669" y="6699600"/>
            <a:ext cx="8027331" cy="158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6542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2" r:id="rId5"/>
    <p:sldLayoutId id="2147483654" r:id="rId6"/>
    <p:sldLayoutId id="2147483655" r:id="rId7"/>
    <p:sldLayoutId id="2147483663" r:id="rId8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66700" indent="-2667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1338" indent="-274638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09625" indent="-268288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76325" indent="-2667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43025" indent="-2667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3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8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GB" sz="1000" dirty="0">
              <a:cs typeface="Arial" panose="020B0604020202020204" pitchFamily="34" charset="0"/>
              <a:sym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/>
              <a:t>Kompresní stanice Jirkov</a:t>
            </a:r>
            <a:br>
              <a:rPr lang="cs-CZ" dirty="0"/>
            </a:br>
            <a:endParaRPr lang="en-GB" sz="16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Vrskmaň</a:t>
            </a:r>
            <a:endParaRPr lang="en-GB" dirty="0"/>
          </a:p>
          <a:p>
            <a:r>
              <a:rPr lang="cs-CZ" dirty="0"/>
              <a:t>5. června</a:t>
            </a:r>
            <a:r>
              <a:rPr lang="en-GB" dirty="0"/>
              <a:t>, 201</a:t>
            </a:r>
            <a:r>
              <a:rPr lang="cs-CZ" dirty="0"/>
              <a:t>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3024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11634"/>
            <a:ext cx="8280920" cy="4834378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cs-CZ" sz="1800" b="0" dirty="0"/>
              <a:t>Projekt nové Kompresní stanice (KS) Jirkov je součástí plánovaného rozvoje stávající soustavy pro přepravu zemního plynu. Účelem projektu je zvýšení přepravní kapacity a efektivní využití stávajících přepravních linií VTL plynovodů. Umístění areálu je navrhováno v extravilánu a technické řešení počítá s využitím elektricky poháněných kompresorů o celkovém instalovaném výkonu v rozmezí cca 20 - 25 MW. </a:t>
            </a:r>
          </a:p>
          <a:p>
            <a:pPr algn="just">
              <a:lnSpc>
                <a:spcPct val="90000"/>
              </a:lnSpc>
              <a:defRPr/>
            </a:pPr>
            <a:endParaRPr lang="cs-CZ" sz="1800" b="0" dirty="0"/>
          </a:p>
          <a:p>
            <a:pPr algn="just">
              <a:lnSpc>
                <a:spcPct val="90000"/>
              </a:lnSpc>
              <a:defRPr/>
            </a:pPr>
            <a:r>
              <a:rPr lang="cs-CZ" sz="1800" b="0" dirty="0"/>
              <a:t>Projekt KS Jirkov se skládá z:</a:t>
            </a:r>
          </a:p>
          <a:p>
            <a:pPr marL="552450" lvl="1" indent="-285750" algn="just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cs-CZ" sz="1800" dirty="0"/>
              <a:t>Výstavby areálu KS včetně nezbytné technologie (kompresorovna, budova elektro, administrativní budova)</a:t>
            </a:r>
          </a:p>
          <a:p>
            <a:pPr marL="552450" lvl="1" indent="-285750" algn="just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sz="1800" b="0" dirty="0"/>
              <a:t>Potrubní napojení na stávající plynovody DN900</a:t>
            </a:r>
          </a:p>
          <a:p>
            <a:pPr marL="552450" lvl="1" indent="-285750" algn="just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sz="1800" dirty="0"/>
              <a:t>Vybudování podzemní el. přípojky v délce cca 1,5 km z rozvodny Otvice</a:t>
            </a:r>
          </a:p>
          <a:p>
            <a:pPr lvl="1" indent="0" algn="just">
              <a:lnSpc>
                <a:spcPct val="90000"/>
              </a:lnSpc>
              <a:spcBef>
                <a:spcPts val="600"/>
              </a:spcBef>
              <a:buNone/>
              <a:defRPr/>
            </a:pPr>
            <a:endParaRPr lang="cs-CZ" sz="1800" dirty="0"/>
          </a:p>
          <a:p>
            <a:pPr marL="0" lvl="1" indent="0" algn="just">
              <a:lnSpc>
                <a:spcPct val="90000"/>
              </a:lnSpc>
              <a:spcBef>
                <a:spcPts val="600"/>
              </a:spcBef>
              <a:buNone/>
              <a:defRPr/>
            </a:pPr>
            <a:r>
              <a:rPr lang="cs-CZ" sz="1800" dirty="0"/>
              <a:t>Realizace projektu se předpokládá v letech 2018 - 2019 </a:t>
            </a:r>
          </a:p>
          <a:p>
            <a:pPr marL="0" lvl="1" indent="0" algn="just">
              <a:lnSpc>
                <a:spcPct val="90000"/>
              </a:lnSpc>
              <a:spcBef>
                <a:spcPts val="600"/>
              </a:spcBef>
              <a:buNone/>
              <a:defRPr/>
            </a:pPr>
            <a:endParaRPr lang="cs-CZ" sz="1800" b="0" dirty="0"/>
          </a:p>
          <a:p>
            <a:pPr marL="0" lvl="1" indent="0" algn="just">
              <a:lnSpc>
                <a:spcPct val="90000"/>
              </a:lnSpc>
              <a:spcBef>
                <a:spcPts val="600"/>
              </a:spcBef>
              <a:buNone/>
              <a:defRPr/>
            </a:pPr>
            <a:endParaRPr lang="cs-CZ" sz="1800" b="0" dirty="0"/>
          </a:p>
          <a:p>
            <a:pPr algn="just">
              <a:lnSpc>
                <a:spcPct val="90000"/>
              </a:lnSpc>
              <a:defRPr/>
            </a:pPr>
            <a:endParaRPr lang="cs-CZ" sz="1800" b="0" dirty="0"/>
          </a:p>
          <a:p>
            <a:pPr algn="just">
              <a:lnSpc>
                <a:spcPct val="90000"/>
              </a:lnSpc>
              <a:defRPr/>
            </a:pPr>
            <a:r>
              <a:rPr lang="cs-CZ" sz="1800" b="0" dirty="0"/>
              <a:t>   </a:t>
            </a:r>
          </a:p>
          <a:p>
            <a:pPr algn="just">
              <a:lnSpc>
                <a:spcPct val="90000"/>
              </a:lnSpc>
              <a:defRPr/>
            </a:pPr>
            <a:endParaRPr lang="cs-CZ" sz="1800" b="0" dirty="0"/>
          </a:p>
          <a:p>
            <a:pPr algn="just">
              <a:lnSpc>
                <a:spcPct val="90000"/>
              </a:lnSpc>
              <a:defRPr/>
            </a:pPr>
            <a:endParaRPr lang="cs-CZ" sz="1800" b="0" dirty="0"/>
          </a:p>
          <a:p>
            <a:pPr>
              <a:lnSpc>
                <a:spcPct val="90000"/>
              </a:lnSpc>
              <a:defRPr/>
            </a:pPr>
            <a:endParaRPr lang="en-GB" altLang="en-US" b="1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269500" y="476672"/>
            <a:ext cx="7560496" cy="92626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 altLang="en-US" dirty="0"/>
              <a:t>Popis projektu</a:t>
            </a:r>
            <a:br>
              <a:rPr lang="cs-CZ" altLang="en-US" dirty="0"/>
            </a:br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4135929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000" y="279192"/>
            <a:ext cx="7560496" cy="92626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en-US" dirty="0"/>
              <a:t>Představení technologie KS</a:t>
            </a:r>
            <a:br>
              <a:rPr lang="cs-CZ" altLang="en-US" dirty="0"/>
            </a:br>
            <a:r>
              <a:rPr lang="cs-CZ" altLang="en-US" sz="2400" dirty="0"/>
              <a:t>Referenční stavba - KS </a:t>
            </a:r>
            <a:r>
              <a:rPr lang="de-DE" altLang="en-US" sz="2400" dirty="0" err="1"/>
              <a:t>Neustift</a:t>
            </a:r>
            <a:r>
              <a:rPr lang="de-DE" altLang="en-US" sz="2400" dirty="0"/>
              <a:t>, </a:t>
            </a:r>
            <a:r>
              <a:rPr lang="cs-CZ" altLang="en-US" sz="2400" dirty="0"/>
              <a:t>Rakousko</a:t>
            </a:r>
            <a:r>
              <a:rPr lang="de-DE" altLang="en-US" sz="2400" dirty="0"/>
              <a:t>, OMV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9216" y="1302728"/>
            <a:ext cx="7715250" cy="478301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altLang="en-US" dirty="0"/>
          </a:p>
          <a:p>
            <a:pPr eaLnBrk="1" hangingPunct="1">
              <a:buFontTx/>
              <a:buNone/>
            </a:pPr>
            <a:endParaRPr lang="en-GB" altLang="en-US" dirty="0"/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158" y="1502020"/>
            <a:ext cx="7080738" cy="463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Kruh: dutý 1"/>
          <p:cNvSpPr/>
          <p:nvPr/>
        </p:nvSpPr>
        <p:spPr>
          <a:xfrm>
            <a:off x="1691680" y="2583385"/>
            <a:ext cx="3888432" cy="2353467"/>
          </a:xfrm>
          <a:prstGeom prst="donut">
            <a:avLst>
              <a:gd name="adj" fmla="val 229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220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Představení technologie KS</a:t>
            </a:r>
            <a:br>
              <a:rPr lang="cs-CZ" altLang="en-US" dirty="0"/>
            </a:br>
            <a:r>
              <a:rPr lang="cs-CZ" altLang="en-US" sz="2400" dirty="0"/>
              <a:t>Uvažované technické řešení kompresorů - EMC</a:t>
            </a:r>
            <a:endParaRPr lang="de-DE" altLang="en-US" sz="2400" dirty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618" y="1129919"/>
            <a:ext cx="3497874" cy="262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618" y="3861048"/>
            <a:ext cx="3497874" cy="260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/>
          <p:cNvSpPr txBox="1"/>
          <p:nvPr/>
        </p:nvSpPr>
        <p:spPr>
          <a:xfrm>
            <a:off x="419320" y="1556792"/>
            <a:ext cx="432048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776" indent="-263776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Arial" charset="0"/>
                <a:cs typeface="Arial" charset="0"/>
              </a:rPr>
              <a:t>Moderní technologie představující pokrok v oblasti přepravy zemního plynu</a:t>
            </a:r>
          </a:p>
          <a:p>
            <a:pPr marL="263776" indent="-263776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Arial" charset="0"/>
                <a:cs typeface="Arial" charset="0"/>
              </a:rPr>
              <a:t>Bezemisní provoz</a:t>
            </a:r>
            <a:endParaRPr lang="en-US" dirty="0">
              <a:latin typeface="Arial" charset="0"/>
              <a:cs typeface="Arial" charset="0"/>
            </a:endParaRPr>
          </a:p>
          <a:p>
            <a:pPr marL="263776" indent="-263776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Arial" charset="0"/>
                <a:cs typeface="Arial" charset="0"/>
              </a:rPr>
              <a:t>Žádné olejové hospodářství</a:t>
            </a:r>
            <a:endParaRPr lang="en-US" dirty="0">
              <a:latin typeface="Arial" charset="0"/>
              <a:cs typeface="Arial" charset="0"/>
            </a:endParaRPr>
          </a:p>
          <a:p>
            <a:pPr marL="263776" indent="-263776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Arial" charset="0"/>
                <a:cs typeface="Arial" charset="0"/>
              </a:rPr>
              <a:t>Bez nežádoucích vibrací</a:t>
            </a:r>
            <a:endParaRPr lang="en-US" dirty="0">
              <a:latin typeface="Arial" charset="0"/>
              <a:cs typeface="Arial" charset="0"/>
            </a:endParaRPr>
          </a:p>
          <a:p>
            <a:pPr marL="263776" indent="-263776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Arial" charset="0"/>
                <a:cs typeface="Arial" charset="0"/>
              </a:rPr>
              <a:t>Hladina hluku v okolí budovy v souladu s legislativními limity</a:t>
            </a: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281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2"/>
          <p:cNvSpPr txBox="1">
            <a:spLocks noChangeArrowheads="1"/>
          </p:cNvSpPr>
          <p:nvPr/>
        </p:nvSpPr>
        <p:spPr bwMode="auto">
          <a:xfrm>
            <a:off x="395536" y="1284924"/>
            <a:ext cx="8280920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en-US" dirty="0"/>
              <a:t>Jedním z podkladů pro návrh technologie a řídícího systému KS je bezpečnostní studie (HAZOP)</a:t>
            </a:r>
          </a:p>
          <a:p>
            <a:pPr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en-US" dirty="0"/>
              <a:t>Řídící systém využívá nejmodernějších dostupné technologie a umožnuje plně automatický režim provozu i dálkové řízení stanice z dispečinku v centrále N4G</a:t>
            </a:r>
          </a:p>
          <a:p>
            <a:pPr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en-US" dirty="0"/>
              <a:t>Všechny důležité systémy stanice jsou zdvojeny či jinak zálohovány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000" y="279192"/>
            <a:ext cx="7200000" cy="926262"/>
          </a:xfrm>
        </p:spPr>
        <p:txBody>
          <a:bodyPr/>
          <a:lstStyle/>
          <a:p>
            <a:r>
              <a:rPr lang="cs-CZ" altLang="en-US" dirty="0"/>
              <a:t>Představení technologie KS</a:t>
            </a:r>
            <a:br>
              <a:rPr lang="cs-CZ" altLang="en-US" dirty="0"/>
            </a:br>
            <a:r>
              <a:rPr lang="cs-CZ" altLang="en-US" sz="2400" dirty="0"/>
              <a:t>Uvažované technické řešení řídícího systému</a:t>
            </a:r>
            <a:endParaRPr lang="de-DE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11966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60648"/>
            <a:ext cx="7836877" cy="720725"/>
          </a:xfrm>
        </p:spPr>
        <p:txBody>
          <a:bodyPr>
            <a:noAutofit/>
          </a:bodyPr>
          <a:lstStyle/>
          <a:p>
            <a:r>
              <a:rPr lang="cs-CZ" altLang="en-US" dirty="0"/>
              <a:t>Situace</a:t>
            </a:r>
            <a:br>
              <a:rPr lang="cs-CZ" altLang="en-US" dirty="0"/>
            </a:br>
            <a:r>
              <a:rPr lang="cs-CZ" altLang="en-US" sz="2000" dirty="0"/>
              <a:t>Předpokládané území dotčené plánovanou výstavbou</a:t>
            </a:r>
            <a:endParaRPr lang="de-DE" altLang="en-US" sz="20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83274" y="1302728"/>
            <a:ext cx="7908680" cy="4784480"/>
          </a:xfrm>
        </p:spPr>
        <p:txBody>
          <a:bodyPr/>
          <a:lstStyle/>
          <a:p>
            <a:pPr marL="0" indent="0">
              <a:buNone/>
              <a:defRPr/>
            </a:pPr>
            <a:endParaRPr lang="en-GB" altLang="en-US" sz="1477" dirty="0"/>
          </a:p>
          <a:p>
            <a:pPr eaLnBrk="1" hangingPunct="1">
              <a:buFontTx/>
              <a:buNone/>
              <a:defRPr/>
            </a:pPr>
            <a:endParaRPr lang="en-GB" altLang="en-US" sz="1477" dirty="0"/>
          </a:p>
          <a:p>
            <a:pPr lvl="1" eaLnBrk="1" hangingPunct="1">
              <a:buFontTx/>
              <a:buNone/>
              <a:defRPr/>
            </a:pPr>
            <a:endParaRPr lang="en-GB" altLang="en-US" sz="1292" dirty="0"/>
          </a:p>
          <a:p>
            <a:pPr lvl="1" eaLnBrk="1" hangingPunct="1">
              <a:buFontTx/>
              <a:buNone/>
              <a:defRPr/>
            </a:pPr>
            <a:endParaRPr lang="en-GB" altLang="en-US" dirty="0"/>
          </a:p>
          <a:p>
            <a:pPr lvl="1" eaLnBrk="1" hangingPunct="1">
              <a:buFontTx/>
              <a:buNone/>
              <a:defRPr/>
            </a:pPr>
            <a:endParaRPr lang="en-GB" altLang="en-US" dirty="0"/>
          </a:p>
          <a:p>
            <a:pPr eaLnBrk="1" hangingPunct="1">
              <a:defRPr/>
            </a:pPr>
            <a:endParaRPr lang="de-DE" altLang="en-US" sz="1477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699192"/>
            <a:ext cx="6121241" cy="452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87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7E4AC-E3A5-4FFF-BCCB-9A0EACEEF3FD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476000" y="271683"/>
            <a:ext cx="7344472" cy="637037"/>
          </a:xfrm>
        </p:spPr>
        <p:txBody>
          <a:bodyPr>
            <a:normAutofit/>
          </a:bodyPr>
          <a:lstStyle/>
          <a:p>
            <a:r>
              <a:rPr lang="cs-CZ" dirty="0"/>
              <a:t>Projekt ve vztahu k okolí</a:t>
            </a:r>
          </a:p>
        </p:txBody>
      </p:sp>
      <p:sp>
        <p:nvSpPr>
          <p:cNvPr id="4" name="TextovéPole 3"/>
          <p:cNvSpPr txBox="1"/>
          <p:nvPr/>
        </p:nvSpPr>
        <p:spPr>
          <a:xfrm flipH="1">
            <a:off x="374432" y="1268760"/>
            <a:ext cx="835292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/>
              <a:t>Nově instalovaná technologie </a:t>
            </a:r>
            <a:r>
              <a:rPr lang="cs-CZ" b="1" dirty="0"/>
              <a:t>nepředstavuje vizuální zátěž – </a:t>
            </a:r>
            <a:r>
              <a:rPr lang="cs-CZ" dirty="0"/>
              <a:t>žádné vícepatrové budovy, žádné prostorově výrazné výškové konstrukce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/>
              <a:t>Nově instalovaná technologie </a:t>
            </a:r>
            <a:r>
              <a:rPr lang="cs-CZ" b="1" dirty="0"/>
              <a:t>nepředstavuje bezpečnostního riziko </a:t>
            </a:r>
            <a:r>
              <a:rPr lang="cs-CZ" dirty="0"/>
              <a:t>– součástí návrhu je podrobná bezpečnostní studie (HAZOP), důležité systémy jsou zálohovány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/>
              <a:t>Nově instalovaná technologie </a:t>
            </a:r>
            <a:r>
              <a:rPr lang="cs-CZ" b="1" dirty="0"/>
              <a:t>nepředstavuje</a:t>
            </a:r>
            <a:r>
              <a:rPr lang="cs-CZ" dirty="0"/>
              <a:t> </a:t>
            </a:r>
            <a:r>
              <a:rPr lang="cs-CZ" b="1" dirty="0"/>
              <a:t>zátěž pro životní prostředí </a:t>
            </a:r>
            <a:r>
              <a:rPr lang="cs-CZ" dirty="0"/>
              <a:t>- jedná se o bezemisní technologii, bez výrazných vibrací, bez olejových hospodářství atd.</a:t>
            </a:r>
          </a:p>
        </p:txBody>
      </p:sp>
      <p:sp>
        <p:nvSpPr>
          <p:cNvPr id="7" name="TextovéPole 6"/>
          <p:cNvSpPr txBox="1"/>
          <p:nvPr/>
        </p:nvSpPr>
        <p:spPr>
          <a:xfrm flipH="1">
            <a:off x="379228" y="3176975"/>
            <a:ext cx="793718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/>
              <a:t>Nově instalovaná technologie </a:t>
            </a:r>
            <a:r>
              <a:rPr lang="cs-CZ" b="1" dirty="0"/>
              <a:t>nepředstavuje zvýšení hlukové zátěže – </a:t>
            </a:r>
            <a:r>
              <a:rPr lang="cs-CZ" dirty="0"/>
              <a:t>součástí návrhu je vypracování podrobné hlukové studie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altLang="en-US" dirty="0"/>
              <a:t>Areál KS i jeho nejbližší okolí bude monitorován moderním zabezpečovacím systémem </a:t>
            </a:r>
            <a:endParaRPr lang="en-US" altLang="en-US" dirty="0"/>
          </a:p>
          <a:p>
            <a:pPr algn="just">
              <a:spcBef>
                <a:spcPts val="600"/>
              </a:spcBef>
              <a:tabLst>
                <a:tab pos="271463" algn="l"/>
              </a:tabLst>
            </a:pPr>
            <a:endParaRPr lang="cs-CZ" sz="1400" dirty="0"/>
          </a:p>
          <a:p>
            <a:pPr algn="just">
              <a:spcBef>
                <a:spcPts val="600"/>
              </a:spcBef>
              <a:tabLst>
                <a:tab pos="271463" algn="l"/>
              </a:tabLst>
            </a:pPr>
            <a:endParaRPr lang="cs-CZ" sz="1400" dirty="0"/>
          </a:p>
          <a:p>
            <a:pPr algn="just">
              <a:spcBef>
                <a:spcPts val="600"/>
              </a:spcBef>
              <a:tabLst>
                <a:tab pos="271463" algn="l"/>
              </a:tabLst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235224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7E4AC-E3A5-4FFF-BCCB-9A0EACEEF3FD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476000" y="271683"/>
            <a:ext cx="7344472" cy="637037"/>
          </a:xfrm>
        </p:spPr>
        <p:txBody>
          <a:bodyPr>
            <a:normAutofit/>
          </a:bodyPr>
          <a:lstStyle/>
          <a:p>
            <a:r>
              <a:rPr lang="cs-CZ" dirty="0"/>
              <a:t>Realizace projektu</a:t>
            </a:r>
          </a:p>
        </p:txBody>
      </p:sp>
      <p:sp>
        <p:nvSpPr>
          <p:cNvPr id="4" name="TextovéPole 3"/>
          <p:cNvSpPr txBox="1"/>
          <p:nvPr/>
        </p:nvSpPr>
        <p:spPr>
          <a:xfrm flipH="1">
            <a:off x="374432" y="1268760"/>
            <a:ext cx="835292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/>
              <a:t>Projektová příprava, výstavba a následný provoz a údržba bude probíhat plně v souladu s veškerou související legislativou, technický normami, předpisy a nařízeními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/>
              <a:t>Technické řešení bude vypracováno na základě obdobných technických řešeních, s využitím moderní technologie, dodavatelem projektu je zkušený zahraniční partner – ILF Consulting </a:t>
            </a:r>
            <a:r>
              <a:rPr lang="cs-CZ" dirty="0" err="1"/>
              <a:t>Engineers</a:t>
            </a:r>
            <a:r>
              <a:rPr lang="cs-CZ" dirty="0"/>
              <a:t>, s mnohaletou praxí v návrhu kompresních stanic a řadou úspěšných  referencí z obdobných staveb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/>
              <a:t>Dodavatelé materiálů, strojů a zařízení a stavebních prací budou vybíráni s důrazem na kvalitu, bezpečnost a spolehlivost dodávaného zboží a služeb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/>
              <a:t>Veškeré pozemky dotčené výstavbou budou plně rekultivovány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dirty="0"/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dirty="0"/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43797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NaGNi.6tEGRVKss3hmtXA"/>
</p:tagLst>
</file>

<file path=ppt/theme/theme1.xml><?xml version="1.0" encoding="utf-8"?>
<a:theme xmlns:a="http://schemas.openxmlformats.org/drawingml/2006/main" name="N4G_presentation_EN">
  <a:themeElements>
    <a:clrScheme name="Net4gas">
      <a:dk1>
        <a:srgbClr val="000000"/>
      </a:dk1>
      <a:lt1>
        <a:sysClr val="window" lastClr="FFFFFF"/>
      </a:lt1>
      <a:dk2>
        <a:srgbClr val="002395"/>
      </a:dk2>
      <a:lt2>
        <a:srgbClr val="C9D6FF"/>
      </a:lt2>
      <a:accent1>
        <a:srgbClr val="002395"/>
      </a:accent1>
      <a:accent2>
        <a:srgbClr val="005BBB"/>
      </a:accent2>
      <a:accent3>
        <a:srgbClr val="00A9E0"/>
      </a:accent3>
      <a:accent4>
        <a:srgbClr val="BC2032"/>
      </a:accent4>
      <a:accent5>
        <a:srgbClr val="DA8393"/>
      </a:accent5>
      <a:accent6>
        <a:srgbClr val="B1B1B1"/>
      </a:accent6>
      <a:hlink>
        <a:srgbClr val="002395"/>
      </a:hlink>
      <a:folHlink>
        <a:srgbClr val="002395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N4G_presentation_EN</Template>
  <TotalTime>81276</TotalTime>
  <Words>336</Words>
  <Application>Microsoft Office PowerPoint</Application>
  <PresentationFormat>Předvádění na obrazovce (4:3)</PresentationFormat>
  <Paragraphs>54</Paragraphs>
  <Slides>8</Slides>
  <Notes>6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Wingdings</vt:lpstr>
      <vt:lpstr>N4G_presentation_EN</vt:lpstr>
      <vt:lpstr>think-cell Slide</vt:lpstr>
      <vt:lpstr>Kompresní stanice Jirkov </vt:lpstr>
      <vt:lpstr>Prezentace aplikace PowerPoint</vt:lpstr>
      <vt:lpstr>Představení technologie KS Referenční stavba - KS Neustift, Rakousko, OMV</vt:lpstr>
      <vt:lpstr>Představení technologie KS Uvažované technické řešení kompresorů - EMC</vt:lpstr>
      <vt:lpstr>Představení technologie KS Uvažované technické řešení řídícího systému</vt:lpstr>
      <vt:lpstr>Situace Předpokládané území dotčené plánovanou výstavbou</vt:lpstr>
      <vt:lpstr>Projekt ve vztahu k okolí</vt:lpstr>
      <vt:lpstr>Realizace projektu</vt:lpstr>
    </vt:vector>
  </TitlesOfParts>
  <Company>NET4GAS, s.r.o.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Moravia/STORK II (M/S) Steering committee #10</dc:title>
  <dc:creator>Sedlák Jaroslav</dc:creator>
  <cp:lastModifiedBy>Václav Hora</cp:lastModifiedBy>
  <cp:revision>282</cp:revision>
  <cp:lastPrinted>2017-06-05T12:38:13Z</cp:lastPrinted>
  <dcterms:created xsi:type="dcterms:W3CDTF">2015-11-18T10:25:14Z</dcterms:created>
  <dcterms:modified xsi:type="dcterms:W3CDTF">2017-06-07T13:06:33Z</dcterms:modified>
</cp:coreProperties>
</file>